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21" r:id="rId2"/>
    <p:sldId id="320" r:id="rId3"/>
    <p:sldId id="322" r:id="rId4"/>
  </p:sldIdLst>
  <p:sldSz cx="12198350" cy="6859588"/>
  <p:notesSz cx="6858000" cy="9144000"/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AFAFA"/>
    <a:srgbClr val="005DA2"/>
    <a:srgbClr val="FFC400"/>
    <a:srgbClr val="FFD347"/>
    <a:srgbClr val="FFC91D"/>
    <a:srgbClr val="0071C1"/>
    <a:srgbClr val="4144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9" autoAdjust="0"/>
    <p:restoredTop sz="94660"/>
  </p:normalViewPr>
  <p:slideViewPr>
    <p:cSldViewPr>
      <p:cViewPr varScale="1">
        <p:scale>
          <a:sx n="85" d="100"/>
          <a:sy n="85" d="100"/>
        </p:scale>
        <p:origin x="-246" y="-84"/>
      </p:cViewPr>
      <p:guideLst>
        <p:guide orient="horz" pos="2160"/>
        <p:guide pos="3842"/>
        <p:guide pos="304"/>
        <p:guide pos="1892"/>
        <p:guide pos="12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44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2AE03-6EE8-41FD-8A37-86C6BC5E264F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1FD59-C920-460C-B1C9-0346C59420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876" y="2130919"/>
            <a:ext cx="10368598" cy="1470366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753" y="3887100"/>
            <a:ext cx="8538845" cy="1753006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9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9E0611D0-9A6A-4745-A630-32461103131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9D3F3D8C-2C4B-4342-80F1-9B8A0E6BA8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6808" y="117426"/>
            <a:ext cx="1701887" cy="677151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r>
              <a:rPr lang="en-US" altLang="zh-CN" sz="3600" b="1" spc="-150" dirty="0" smtClean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微软雅黑" panose="020B0503020204020204" pitchFamily="34" charset="-122"/>
              </a:rPr>
              <a:t>LOGO</a:t>
            </a:r>
            <a:endParaRPr lang="zh-CN" altLang="en-US" sz="3600" b="1" spc="-150" dirty="0">
              <a:solidFill>
                <a:schemeClr val="accent1"/>
              </a:solidFill>
              <a:effectLst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562671" y="693490"/>
            <a:ext cx="10635679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18" y="274702"/>
            <a:ext cx="10978515" cy="1143265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20" y="273112"/>
            <a:ext cx="4013173" cy="1162320"/>
          </a:xfrm>
          <a:prstGeom prst="rect">
            <a:avLst/>
          </a:prstGeom>
        </p:spPr>
        <p:txBody>
          <a:bodyPr lIns="121963" tIns="60981" rIns="121963" bIns="60981" anchor="b"/>
          <a:lstStyle>
            <a:lvl1pPr algn="l">
              <a:defRPr sz="2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9216" y="273114"/>
            <a:ext cx="6819216" cy="5854469"/>
          </a:xfrm>
          <a:prstGeom prst="rect">
            <a:avLst/>
          </a:prstGeom>
        </p:spPr>
        <p:txBody>
          <a:bodyPr lIns="121963" tIns="60981" rIns="121963" bIns="60981"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920" y="1435434"/>
            <a:ext cx="4013173" cy="4692149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835" indent="0">
              <a:buNone/>
              <a:defRPr sz="1300"/>
            </a:lvl3pPr>
            <a:lvl4pPr marL="1829435" indent="0">
              <a:buNone/>
              <a:defRPr sz="1200"/>
            </a:lvl4pPr>
            <a:lvl5pPr marL="2439035" indent="0">
              <a:buNone/>
              <a:defRPr sz="1200"/>
            </a:lvl5pPr>
            <a:lvl6pPr marL="3049270" indent="0">
              <a:buNone/>
              <a:defRPr sz="1200"/>
            </a:lvl6pPr>
            <a:lvl7pPr marL="3658870" indent="0">
              <a:buNone/>
              <a:defRPr sz="1200"/>
            </a:lvl7pPr>
            <a:lvl8pPr marL="4268470" indent="0">
              <a:buNone/>
              <a:defRPr sz="1200"/>
            </a:lvl8pPr>
            <a:lvl9pPr marL="487870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962" y="4801712"/>
            <a:ext cx="7319010" cy="566870"/>
          </a:xfrm>
          <a:prstGeom prst="rect">
            <a:avLst/>
          </a:prstGeom>
        </p:spPr>
        <p:txBody>
          <a:bodyPr lIns="121963" tIns="60981" rIns="121963" bIns="60981" anchor="b"/>
          <a:lstStyle>
            <a:lvl1pPr algn="l">
              <a:defRPr sz="2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962" y="612916"/>
            <a:ext cx="7319010" cy="4115753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835" indent="0">
              <a:buNone/>
              <a:defRPr sz="3200"/>
            </a:lvl3pPr>
            <a:lvl4pPr marL="1829435" indent="0">
              <a:buNone/>
              <a:defRPr sz="2700"/>
            </a:lvl4pPr>
            <a:lvl5pPr marL="2439035" indent="0">
              <a:buNone/>
              <a:defRPr sz="2700"/>
            </a:lvl5pPr>
            <a:lvl6pPr marL="3049270" indent="0">
              <a:buNone/>
              <a:defRPr sz="2700"/>
            </a:lvl6pPr>
            <a:lvl7pPr marL="3658870" indent="0">
              <a:buNone/>
              <a:defRPr sz="2700"/>
            </a:lvl7pPr>
            <a:lvl8pPr marL="4268470" indent="0">
              <a:buNone/>
              <a:defRPr sz="2700"/>
            </a:lvl8pPr>
            <a:lvl9pPr marL="4878705" indent="0">
              <a:buNone/>
              <a:defRPr sz="2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962" y="5368581"/>
            <a:ext cx="7319010" cy="805049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835" indent="0">
              <a:buNone/>
              <a:defRPr sz="1300"/>
            </a:lvl3pPr>
            <a:lvl4pPr marL="1829435" indent="0">
              <a:buNone/>
              <a:defRPr sz="1200"/>
            </a:lvl4pPr>
            <a:lvl5pPr marL="2439035" indent="0">
              <a:buNone/>
              <a:defRPr sz="1200"/>
            </a:lvl5pPr>
            <a:lvl6pPr marL="3049270" indent="0">
              <a:buNone/>
              <a:defRPr sz="1200"/>
            </a:lvl6pPr>
            <a:lvl7pPr marL="3658870" indent="0">
              <a:buNone/>
              <a:defRPr sz="1200"/>
            </a:lvl7pPr>
            <a:lvl8pPr marL="4268470" indent="0">
              <a:buNone/>
              <a:defRPr sz="1200"/>
            </a:lvl8pPr>
            <a:lvl9pPr marL="487870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18" y="274702"/>
            <a:ext cx="10978515" cy="1143265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918" y="1600572"/>
            <a:ext cx="10978515" cy="4527011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804" y="206422"/>
            <a:ext cx="2744629" cy="4388867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918" y="206422"/>
            <a:ext cx="8030580" cy="4388867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2017-5-24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ransition spd="slow" advTm="0">
    <p:wipe/>
  </p:transition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1235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6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2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4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40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6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90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50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8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4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2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8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4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70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年医疗设备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采购计划表（单价≧ 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万元）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06687" y="837506"/>
          <a:ext cx="9505056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01214"/>
                <a:gridCol w="3705139"/>
                <a:gridCol w="673661"/>
                <a:gridCol w="898215"/>
                <a:gridCol w="942651"/>
                <a:gridCol w="1152128"/>
              </a:tblGrid>
              <a:tr h="72897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序号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申请科室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设备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数量（台）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单 价   （万元）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金 额 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万元）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是否进口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72897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合计</a:t>
                      </a:r>
                      <a:endParaRPr lang="zh-CN" altLang="en-US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年医疗设备采购计划可行性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论证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146847" y="706378"/>
          <a:ext cx="8439646" cy="5512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4056"/>
                <a:gridCol w="3327805"/>
                <a:gridCol w="4607785"/>
              </a:tblGrid>
              <a:tr h="43204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设备</a:t>
                      </a:r>
                      <a:r>
                        <a:rPr lang="en-US" altLang="zh-CN" dirty="0" smtClean="0">
                          <a:ln w="50800"/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名称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</a:tr>
              <a:tr h="4068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规格型号：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同类设备所处档次：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1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申购理由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:(50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至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字）</a:t>
                      </a:r>
                      <a:endParaRPr lang="en-US" altLang="zh-CN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rowSpan="6"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效益分析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陕西省收费标准：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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itchFamily="2" charset="2"/>
                        </a:rPr>
                        <a:t>每例（次）收益：  元     疗程：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 次  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科室现有设备收益情况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  <a:latin typeface="+mn-ea"/>
                        <a:ea typeface="+mn-ea"/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④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设备所用耗材支出： 元</a:t>
                      </a:r>
                      <a:endParaRPr lang="en-US" altLang="zh-CN" sz="1800" b="1" dirty="0" smtClean="0">
                        <a:ln w="50800"/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92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⑤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设备属性：基础型□    收益型□                成 本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收回时间：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26072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⑥科室现有条件能否安装：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194519" y="1125538"/>
            <a:ext cx="2808312" cy="576064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</a:ln>
        </p:spPr>
        <p:txBody>
          <a:bodyPr wrap="none" lIns="91472" tIns="45736" rIns="91472" bIns="45736" anchor="ctr"/>
          <a:lstStyle/>
          <a:p>
            <a:pPr algn="ctr"/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en-US" altLang="zh-CN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</a:t>
            </a:r>
            <a:endParaRPr lang="zh-CN" altLang="en-US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4519" y="1701602"/>
            <a:ext cx="2808311" cy="4536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年医疗设备采购计划可行性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论证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194519" y="1125538"/>
            <a:ext cx="2808312" cy="576064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</a:ln>
        </p:spPr>
        <p:txBody>
          <a:bodyPr wrap="none" lIns="91472" tIns="45736" rIns="91472" bIns="45736" anchor="ctr"/>
          <a:lstStyle/>
          <a:p>
            <a:pPr algn="ctr"/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en-US" altLang="zh-CN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</a:t>
            </a:r>
            <a:endParaRPr lang="zh-CN" altLang="en-US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4519" y="1701602"/>
            <a:ext cx="2808311" cy="4536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146847" y="706378"/>
          <a:ext cx="8439646" cy="5512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048"/>
                <a:gridCol w="3399813"/>
                <a:gridCol w="4607785"/>
              </a:tblGrid>
              <a:tr h="43204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设备</a:t>
                      </a:r>
                      <a:r>
                        <a:rPr lang="en-US" altLang="zh-CN" dirty="0" smtClean="0">
                          <a:ln w="50800"/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名称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</a:tr>
              <a:tr h="4068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规格型号：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同类设备所处档次：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1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申购理由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:(50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至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字）</a:t>
                      </a:r>
                      <a:endParaRPr lang="en-US" altLang="zh-CN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rowSpan="6"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效益分析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陕西省收费标准：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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itchFamily="2" charset="2"/>
                        </a:rPr>
                        <a:t>每例（次）收益：  元     疗程：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 次  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科室现有设备收益情况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  <a:latin typeface="+mn-ea"/>
                        <a:ea typeface="+mn-ea"/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④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设备所用耗材支出： 元</a:t>
                      </a:r>
                      <a:endParaRPr lang="en-US" altLang="zh-CN" sz="1800" b="1" dirty="0" smtClean="0">
                        <a:ln w="50800"/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92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⑤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设备属性：基础型□    收益型□                成 本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收回时间：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26072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⑥科室现有条件能否安装：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自定义 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FFC000"/>
      </a:accent2>
      <a:accent3>
        <a:srgbClr val="BFBFBF"/>
      </a:accent3>
      <a:accent4>
        <a:srgbClr val="BFBFBF"/>
      </a:accent4>
      <a:accent5>
        <a:srgbClr val="BFBFBF"/>
      </a:accent5>
      <a:accent6>
        <a:srgbClr val="BFBFB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218</Words>
  <Application>Microsoft Office PowerPoint</Application>
  <PresentationFormat>自定义</PresentationFormat>
  <Paragraphs>38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118</cp:revision>
  <dcterms:created xsi:type="dcterms:W3CDTF">2014-08-23T07:50:00Z</dcterms:created>
  <dcterms:modified xsi:type="dcterms:W3CDTF">2017-05-24T09:29:34Z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