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23" r:id="rId2"/>
    <p:sldId id="320" r:id="rId3"/>
    <p:sldId id="322" r:id="rId4"/>
  </p:sldIdLst>
  <p:sldSz cx="12198350" cy="6859588"/>
  <p:notesSz cx="6858000" cy="9144000"/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83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43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903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927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87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47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870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AFAFA"/>
    <a:srgbClr val="005DA2"/>
    <a:srgbClr val="FFC400"/>
    <a:srgbClr val="FFD347"/>
    <a:srgbClr val="FFC91D"/>
    <a:srgbClr val="0071C1"/>
    <a:srgbClr val="41445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9" autoAdjust="0"/>
    <p:restoredTop sz="94660"/>
  </p:normalViewPr>
  <p:slideViewPr>
    <p:cSldViewPr>
      <p:cViewPr varScale="1">
        <p:scale>
          <a:sx n="85" d="100"/>
          <a:sy n="85" d="100"/>
        </p:scale>
        <p:origin x="-246" y="-84"/>
      </p:cViewPr>
      <p:guideLst>
        <p:guide orient="horz" pos="2160"/>
        <p:guide pos="3842"/>
        <p:guide pos="304"/>
        <p:guide pos="1892"/>
        <p:guide pos="121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44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2AE03-6EE8-41FD-8A37-86C6BC5E264F}" type="datetimeFigureOut">
              <a:rPr lang="zh-CN" altLang="en-US" smtClean="0"/>
              <a:pPr/>
              <a:t>2018-5-2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1FD59-C920-460C-B1C9-0346C59420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83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943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903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927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887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847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8705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876" y="2130919"/>
            <a:ext cx="10368598" cy="1470366"/>
          </a:xfrm>
          <a:prstGeom prst="rect">
            <a:avLst/>
          </a:prstGeom>
        </p:spPr>
        <p:txBody>
          <a:bodyPr lIns="121963" tIns="60981" rIns="121963" bIns="60981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753" y="3887100"/>
            <a:ext cx="8538845" cy="1753006"/>
          </a:xfrm>
          <a:prstGeom prst="rect">
            <a:avLst/>
          </a:prstGeom>
        </p:spPr>
        <p:txBody>
          <a:bodyPr lIns="121963" tIns="60981" rIns="121963" bIns="6098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9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9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9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8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9E0611D0-9A6A-4745-A630-32461103131C}" type="datetimeFigureOut">
              <a:rPr lang="zh-CN" altLang="en-US" smtClean="0"/>
              <a:pPr/>
              <a:t>2018-5-2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9D3F3D8C-2C4B-4342-80F1-9B8A0E6BA8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6808" y="117426"/>
            <a:ext cx="1701887" cy="677151"/>
          </a:xfrm>
          <a:prstGeom prst="rect">
            <a:avLst/>
          </a:prstGeom>
          <a:noFill/>
        </p:spPr>
        <p:txBody>
          <a:bodyPr wrap="square" lIns="121963" tIns="60981" rIns="121963" bIns="60981" rtlCol="0">
            <a:spAutoFit/>
          </a:bodyPr>
          <a:lstStyle/>
          <a:p>
            <a:r>
              <a:rPr lang="en-US" altLang="zh-CN" sz="3600" b="1" spc="-150" dirty="0" smtClean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微软雅黑" panose="020B0503020204020204" pitchFamily="34" charset="-122"/>
              </a:rPr>
              <a:t>LOGO</a:t>
            </a:r>
            <a:endParaRPr lang="zh-CN" altLang="en-US" sz="3600" b="1" spc="-150" dirty="0">
              <a:solidFill>
                <a:schemeClr val="accent1"/>
              </a:solidFill>
              <a:effectLst/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1562671" y="693490"/>
            <a:ext cx="10635679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0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918" y="274702"/>
            <a:ext cx="10978515" cy="1143265"/>
          </a:xfrm>
          <a:prstGeom prst="rect">
            <a:avLst/>
          </a:prstGeom>
        </p:spPr>
        <p:txBody>
          <a:bodyPr lIns="121963" tIns="60981" rIns="121963" bIns="60981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2018-5-2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2018-5-2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920" y="273112"/>
            <a:ext cx="4013173" cy="1162320"/>
          </a:xfrm>
          <a:prstGeom prst="rect">
            <a:avLst/>
          </a:prstGeom>
        </p:spPr>
        <p:txBody>
          <a:bodyPr lIns="121963" tIns="60981" rIns="121963" bIns="60981" anchor="b"/>
          <a:lstStyle>
            <a:lvl1pPr algn="l">
              <a:defRPr sz="27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9216" y="273114"/>
            <a:ext cx="6819216" cy="5854469"/>
          </a:xfrm>
          <a:prstGeom prst="rect">
            <a:avLst/>
          </a:prstGeom>
        </p:spPr>
        <p:txBody>
          <a:bodyPr lIns="121963" tIns="60981" rIns="121963" bIns="60981"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920" y="1435434"/>
            <a:ext cx="4013173" cy="4692149"/>
          </a:xfrm>
          <a:prstGeom prst="rect">
            <a:avLst/>
          </a:prstGeom>
        </p:spPr>
        <p:txBody>
          <a:bodyPr lIns="121963" tIns="60981" rIns="121963" bIns="60981"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835" indent="0">
              <a:buNone/>
              <a:defRPr sz="1300"/>
            </a:lvl3pPr>
            <a:lvl4pPr marL="1829435" indent="0">
              <a:buNone/>
              <a:defRPr sz="1200"/>
            </a:lvl4pPr>
            <a:lvl5pPr marL="2439035" indent="0">
              <a:buNone/>
              <a:defRPr sz="1200"/>
            </a:lvl5pPr>
            <a:lvl6pPr marL="3049270" indent="0">
              <a:buNone/>
              <a:defRPr sz="1200"/>
            </a:lvl6pPr>
            <a:lvl7pPr marL="3658870" indent="0">
              <a:buNone/>
              <a:defRPr sz="1200"/>
            </a:lvl7pPr>
            <a:lvl8pPr marL="4268470" indent="0">
              <a:buNone/>
              <a:defRPr sz="1200"/>
            </a:lvl8pPr>
            <a:lvl9pPr marL="4878705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2018-5-2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962" y="4801712"/>
            <a:ext cx="7319010" cy="566870"/>
          </a:xfrm>
          <a:prstGeom prst="rect">
            <a:avLst/>
          </a:prstGeom>
        </p:spPr>
        <p:txBody>
          <a:bodyPr lIns="121963" tIns="60981" rIns="121963" bIns="60981" anchor="b"/>
          <a:lstStyle>
            <a:lvl1pPr algn="l">
              <a:defRPr sz="27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962" y="612916"/>
            <a:ext cx="7319010" cy="4115753"/>
          </a:xfrm>
          <a:prstGeom prst="rect">
            <a:avLst/>
          </a:prstGeom>
        </p:spPr>
        <p:txBody>
          <a:bodyPr lIns="121963" tIns="60981" rIns="121963" bIns="60981"/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835" indent="0">
              <a:buNone/>
              <a:defRPr sz="3200"/>
            </a:lvl3pPr>
            <a:lvl4pPr marL="1829435" indent="0">
              <a:buNone/>
              <a:defRPr sz="2700"/>
            </a:lvl4pPr>
            <a:lvl5pPr marL="2439035" indent="0">
              <a:buNone/>
              <a:defRPr sz="2700"/>
            </a:lvl5pPr>
            <a:lvl6pPr marL="3049270" indent="0">
              <a:buNone/>
              <a:defRPr sz="2700"/>
            </a:lvl6pPr>
            <a:lvl7pPr marL="3658870" indent="0">
              <a:buNone/>
              <a:defRPr sz="2700"/>
            </a:lvl7pPr>
            <a:lvl8pPr marL="4268470" indent="0">
              <a:buNone/>
              <a:defRPr sz="2700"/>
            </a:lvl8pPr>
            <a:lvl9pPr marL="4878705" indent="0">
              <a:buNone/>
              <a:defRPr sz="27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962" y="5368581"/>
            <a:ext cx="7319010" cy="805049"/>
          </a:xfrm>
          <a:prstGeom prst="rect">
            <a:avLst/>
          </a:prstGeom>
        </p:spPr>
        <p:txBody>
          <a:bodyPr lIns="121963" tIns="60981" rIns="121963" bIns="60981"/>
          <a:lstStyle>
            <a:lvl1pPr marL="0" indent="0">
              <a:buNone/>
              <a:defRPr sz="1900"/>
            </a:lvl1pPr>
            <a:lvl2pPr marL="609600" indent="0">
              <a:buNone/>
              <a:defRPr sz="1600"/>
            </a:lvl2pPr>
            <a:lvl3pPr marL="1219835" indent="0">
              <a:buNone/>
              <a:defRPr sz="1300"/>
            </a:lvl3pPr>
            <a:lvl4pPr marL="1829435" indent="0">
              <a:buNone/>
              <a:defRPr sz="1200"/>
            </a:lvl4pPr>
            <a:lvl5pPr marL="2439035" indent="0">
              <a:buNone/>
              <a:defRPr sz="1200"/>
            </a:lvl5pPr>
            <a:lvl6pPr marL="3049270" indent="0">
              <a:buNone/>
              <a:defRPr sz="1200"/>
            </a:lvl6pPr>
            <a:lvl7pPr marL="3658870" indent="0">
              <a:buNone/>
              <a:defRPr sz="1200"/>
            </a:lvl7pPr>
            <a:lvl8pPr marL="4268470" indent="0">
              <a:buNone/>
              <a:defRPr sz="1200"/>
            </a:lvl8pPr>
            <a:lvl9pPr marL="4878705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2018-5-2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918" y="274702"/>
            <a:ext cx="10978515" cy="1143265"/>
          </a:xfrm>
          <a:prstGeom prst="rect">
            <a:avLst/>
          </a:prstGeom>
        </p:spPr>
        <p:txBody>
          <a:bodyPr lIns="121963" tIns="60981" rIns="121963" bIns="60981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918" y="1600572"/>
            <a:ext cx="10978515" cy="4527011"/>
          </a:xfrm>
          <a:prstGeom prst="rect">
            <a:avLst/>
          </a:prstGeom>
        </p:spPr>
        <p:txBody>
          <a:bodyPr vert="eaVert" lIns="121963" tIns="60981" rIns="121963" bIns="6098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2018-5-2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3804" y="206422"/>
            <a:ext cx="2744629" cy="4388867"/>
          </a:xfrm>
          <a:prstGeom prst="rect">
            <a:avLst/>
          </a:prstGeom>
        </p:spPr>
        <p:txBody>
          <a:bodyPr vert="eaVert" lIns="121963" tIns="60981" rIns="121963" bIns="60981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918" y="206422"/>
            <a:ext cx="8030580" cy="4388867"/>
          </a:xfrm>
          <a:prstGeom prst="rect">
            <a:avLst/>
          </a:prstGeom>
        </p:spPr>
        <p:txBody>
          <a:bodyPr vert="eaVert" lIns="121963" tIns="60981" rIns="121963" bIns="6098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917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DF659192-60C8-49F5-94DF-1E29C3FCC85C}" type="datetimeFigureOut">
              <a:rPr lang="zh-CN" altLang="en-US" smtClean="0"/>
              <a:pPr/>
              <a:t>2018-5-2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7770" y="6357822"/>
            <a:ext cx="3862811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42151" y="6357822"/>
            <a:ext cx="2846282" cy="365210"/>
          </a:xfrm>
          <a:prstGeom prst="rect">
            <a:avLst/>
          </a:prstGeom>
        </p:spPr>
        <p:txBody>
          <a:bodyPr lIns="121963" tIns="60981" rIns="121963" bIns="60981"/>
          <a:lstStyle/>
          <a:p>
            <a:fld id="{EB730883-2733-4EB0-9793-894FF9D5011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transition spd="slow" advTm="0">
    <p:wipe/>
  </p:transition>
  <p:timing>
    <p:tnLst>
      <p:par>
        <p:cTn id="1" dur="indefinite" restart="never" nodeType="tmRoot"/>
      </p:par>
    </p:tnLst>
  </p:timing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1235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63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423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447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407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367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390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50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8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4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0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927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87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47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870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2"/>
          <p:cNvSpPr txBox="1"/>
          <p:nvPr/>
        </p:nvSpPr>
        <p:spPr>
          <a:xfrm>
            <a:off x="1706687" y="170270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科</a:t>
            </a:r>
            <a:r>
              <a:rPr lang="en-US" altLang="zh-CN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医疗设备采购计划表（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单价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≥</a:t>
            </a:r>
            <a:r>
              <a:rPr lang="en-US" altLang="zh-CN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万元）</a:t>
            </a:r>
            <a:endParaRPr lang="zh-CN" altLang="en-US" sz="2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 descr="JD`OBSX5HZ@_GZ1XG$IZ4G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562671" cy="1053529"/>
          </a:xfrm>
          <a:prstGeom prst="rect">
            <a:avLst/>
          </a:prstGeom>
        </p:spPr>
      </p:pic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06687" y="837506"/>
          <a:ext cx="9505056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1701214"/>
                <a:gridCol w="3705139"/>
                <a:gridCol w="673661"/>
                <a:gridCol w="898215"/>
                <a:gridCol w="942651"/>
                <a:gridCol w="1152128"/>
              </a:tblGrid>
              <a:tr h="728972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序号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申请科室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设备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名称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数量（台）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单 价   （万元）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金 额 （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万元）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是否进口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/>
                </a:tc>
              </a:tr>
              <a:tr h="5437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</a:tr>
              <a:tr h="5437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</a:tr>
              <a:tr h="5437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</a:tr>
              <a:tr h="5437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</a:tr>
              <a:tr h="5437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</a:tr>
              <a:tr h="72897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/>
                        <a:t>合计</a:t>
                      </a:r>
                      <a:endParaRPr lang="zh-CN" altLang="en-US" b="1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2"/>
          <p:cNvSpPr txBox="1"/>
          <p:nvPr/>
        </p:nvSpPr>
        <p:spPr>
          <a:xfrm>
            <a:off x="1706687" y="170270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科</a:t>
            </a:r>
            <a:r>
              <a:rPr lang="en-US" altLang="zh-CN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医疗设备采购计划可行性论证</a:t>
            </a:r>
            <a:endParaRPr lang="zh-CN" altLang="en-US" sz="2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3146847" y="706378"/>
          <a:ext cx="8439646" cy="551229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4056"/>
                <a:gridCol w="3327805"/>
                <a:gridCol w="4607785"/>
              </a:tblGrid>
              <a:tr h="43204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ln w="50800"/>
                          <a:solidFill>
                            <a:schemeClr val="tx1"/>
                          </a:solidFill>
                        </a:rPr>
                        <a:t>设备</a:t>
                      </a:r>
                      <a:r>
                        <a:rPr lang="en-US" altLang="zh-CN" dirty="0" smtClean="0">
                          <a:ln w="50800"/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CN" altLang="en-US" dirty="0" smtClean="0">
                          <a:ln w="50800"/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名称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: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</a:tr>
              <a:tr h="40689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规格型号：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同类设备所处档次：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81061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申购理由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:(50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至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字）</a:t>
                      </a:r>
                      <a:endParaRPr lang="en-US" altLang="zh-CN" b="1" dirty="0" smtClean="0">
                        <a:ln w="50800"/>
                        <a:solidFill>
                          <a:schemeClr val="tx1"/>
                        </a:solidFill>
                      </a:endParaRPr>
                    </a:p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rowSpan="6">
                  <a:txBody>
                    <a:bodyPr/>
                    <a:lstStyle/>
                    <a:p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效益分析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陕西省收费标准：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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latin typeface="+mn-ea"/>
                          <a:ea typeface="+mn-ea"/>
                          <a:sym typeface="Wingdings" pitchFamily="2" charset="2"/>
                        </a:rPr>
                        <a:t>每例（次）收益：  元     疗程：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 次   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科室现有设备收益情况：</a:t>
                      </a:r>
                      <a:endParaRPr lang="zh-CN" altLang="en-US" sz="1800" b="1" dirty="0" smtClean="0">
                        <a:ln w="50800"/>
                        <a:solidFill>
                          <a:schemeClr val="tx1"/>
                        </a:solidFill>
                        <a:latin typeface="+mn-ea"/>
                        <a:ea typeface="+mn-ea"/>
                        <a:sym typeface="Wingdings" pitchFamily="2" charset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ln w="50800"/>
                          <a:solidFill>
                            <a:schemeClr val="tx1"/>
                          </a:solidFill>
                        </a:rPr>
                        <a:t>④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设备所用耗材支出： 元</a:t>
                      </a:r>
                      <a:endParaRPr lang="en-US" altLang="zh-CN" sz="1800" b="1" dirty="0" smtClean="0">
                        <a:ln w="50800"/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092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ln w="50800"/>
                          <a:solidFill>
                            <a:schemeClr val="tx1"/>
                          </a:solidFill>
                        </a:rPr>
                        <a:t>⑤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设备属性：基础型□    收益型□                成 本收回时间： 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26072"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⑥科室现有条件能否安装：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AutoShape 12"/>
          <p:cNvSpPr>
            <a:spLocks noChangeArrowheads="1"/>
          </p:cNvSpPr>
          <p:nvPr/>
        </p:nvSpPr>
        <p:spPr bwMode="auto">
          <a:xfrm>
            <a:off x="194519" y="1125538"/>
            <a:ext cx="2808312" cy="576064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</a:ln>
        </p:spPr>
        <p:txBody>
          <a:bodyPr wrap="none" lIns="91472" tIns="45736" rIns="91472" bIns="45736" anchor="ctr"/>
          <a:lstStyle/>
          <a:p>
            <a:pPr algn="ctr"/>
            <a:r>
              <a:rPr lang="zh-CN" altLang="en-US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</a:t>
            </a:r>
            <a:r>
              <a:rPr lang="en-US" altLang="zh-CN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图片</a:t>
            </a:r>
            <a:endParaRPr lang="zh-CN" altLang="en-US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94519" y="1701602"/>
            <a:ext cx="2808311" cy="45365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E8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 descr="JD`OBSX5HZ@_GZ1XG$IZ4G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562671" cy="1053529"/>
          </a:xfrm>
          <a:prstGeom prst="rect">
            <a:avLst/>
          </a:prstGeom>
        </p:spPr>
      </p:pic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2"/>
          <p:cNvSpPr txBox="1"/>
          <p:nvPr/>
        </p:nvSpPr>
        <p:spPr>
          <a:xfrm>
            <a:off x="1706687" y="17027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科</a:t>
            </a:r>
            <a:r>
              <a:rPr lang="en-US" altLang="zh-CN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28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医疗设备采购计划可行性论证</a:t>
            </a:r>
            <a:endParaRPr lang="zh-CN" altLang="en-US" sz="2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AutoShape 12"/>
          <p:cNvSpPr>
            <a:spLocks noChangeArrowheads="1"/>
          </p:cNvSpPr>
          <p:nvPr/>
        </p:nvSpPr>
        <p:spPr bwMode="auto">
          <a:xfrm>
            <a:off x="194519" y="1125538"/>
            <a:ext cx="2808312" cy="576064"/>
          </a:xfrm>
          <a:prstGeom prst="homePlate">
            <a:avLst>
              <a:gd name="adj" fmla="val 63872"/>
            </a:avLst>
          </a:prstGeom>
          <a:solidFill>
            <a:schemeClr val="accent1"/>
          </a:solidFill>
          <a:ln w="9525">
            <a:noFill/>
            <a:miter lim="800000"/>
          </a:ln>
        </p:spPr>
        <p:txBody>
          <a:bodyPr wrap="none" lIns="91472" tIns="45736" rIns="91472" bIns="45736" anchor="ctr"/>
          <a:lstStyle/>
          <a:p>
            <a:pPr algn="ctr"/>
            <a:r>
              <a:rPr lang="zh-CN" altLang="en-US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</a:t>
            </a:r>
            <a:r>
              <a:rPr lang="en-US" altLang="zh-CN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图片</a:t>
            </a:r>
            <a:endParaRPr lang="zh-CN" altLang="en-US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94519" y="1701602"/>
            <a:ext cx="2808311" cy="45365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E8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 descr="JD`OBSX5HZ@_GZ1XG$IZ4G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562671" cy="1053529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146847" y="706378"/>
          <a:ext cx="8439646" cy="551229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2048"/>
                <a:gridCol w="3399813"/>
                <a:gridCol w="4607785"/>
              </a:tblGrid>
              <a:tr h="43204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ln w="50800"/>
                          <a:solidFill>
                            <a:schemeClr val="tx1"/>
                          </a:solidFill>
                        </a:rPr>
                        <a:t>设备</a:t>
                      </a:r>
                      <a:r>
                        <a:rPr lang="en-US" altLang="zh-CN" dirty="0" smtClean="0">
                          <a:ln w="50800"/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zh-CN" altLang="en-US" dirty="0" smtClean="0">
                          <a:ln w="50800"/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名称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: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</a:tr>
              <a:tr h="40689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规格型号：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同类设备所处档次：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81061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申购理由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:(50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至</a:t>
                      </a:r>
                      <a:r>
                        <a:rPr 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字）</a:t>
                      </a:r>
                      <a:endParaRPr lang="en-US" altLang="zh-CN" b="1" dirty="0" smtClean="0">
                        <a:ln w="50800"/>
                        <a:solidFill>
                          <a:schemeClr val="tx1"/>
                        </a:solidFill>
                      </a:endParaRPr>
                    </a:p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rowSpan="6">
                  <a:txBody>
                    <a:bodyPr/>
                    <a:lstStyle/>
                    <a:p>
                      <a:r>
                        <a:rPr lang="zh-CN" altLang="en-US" b="1" dirty="0" smtClean="0">
                          <a:ln w="50800"/>
                          <a:solidFill>
                            <a:schemeClr val="tx1"/>
                          </a:solidFill>
                        </a:rPr>
                        <a:t>效益分析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陕西省收费标准：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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latin typeface="+mn-ea"/>
                          <a:ea typeface="+mn-ea"/>
                          <a:sym typeface="Wingdings" pitchFamily="2" charset="2"/>
                        </a:rPr>
                        <a:t>每例（次）收益：  元     疗程：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 次   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科室现有设备收益情况：</a:t>
                      </a:r>
                      <a:endParaRPr lang="zh-CN" altLang="en-US" sz="1800" b="1" dirty="0" smtClean="0">
                        <a:ln w="50800"/>
                        <a:solidFill>
                          <a:schemeClr val="tx1"/>
                        </a:solidFill>
                        <a:latin typeface="+mn-ea"/>
                        <a:ea typeface="+mn-ea"/>
                        <a:sym typeface="Wingdings" pitchFamily="2" charset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8545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ln w="50800"/>
                          <a:solidFill>
                            <a:schemeClr val="tx1"/>
                          </a:solidFill>
                        </a:rPr>
                        <a:t>④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设备所用耗材支出： 元</a:t>
                      </a:r>
                      <a:endParaRPr lang="en-US" altLang="zh-CN" sz="1800" b="1" dirty="0" smtClean="0">
                        <a:ln w="50800"/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4092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ln w="50800"/>
                          <a:solidFill>
                            <a:schemeClr val="tx1"/>
                          </a:solidFill>
                        </a:rPr>
                        <a:t>⑤</a:t>
                      </a: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设备属性：基础型□    收益型□                成 本收回时间： 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26072"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 smtClean="0">
                          <a:ln w="50800"/>
                          <a:solidFill>
                            <a:schemeClr val="tx1"/>
                          </a:solidFill>
                        </a:rPr>
                        <a:t>⑥科室现有条件能否安装：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自定义 1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FFC000"/>
      </a:accent2>
      <a:accent3>
        <a:srgbClr val="BFBFBF"/>
      </a:accent3>
      <a:accent4>
        <a:srgbClr val="BFBFBF"/>
      </a:accent4>
      <a:accent5>
        <a:srgbClr val="BFBFBF"/>
      </a:accent5>
      <a:accent6>
        <a:srgbClr val="BFBFB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218</Words>
  <Application>Microsoft Office PowerPoint</Application>
  <PresentationFormat>自定义</PresentationFormat>
  <Paragraphs>38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lenovo</cp:lastModifiedBy>
  <cp:revision>121</cp:revision>
  <dcterms:created xsi:type="dcterms:W3CDTF">2014-08-23T07:50:00Z</dcterms:created>
  <dcterms:modified xsi:type="dcterms:W3CDTF">2018-05-02T06:46:05Z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